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71" r:id="rId16"/>
    <p:sldId id="269" r:id="rId17"/>
    <p:sldId id="270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6B3B4-C232-41D2-B60F-26128C8BA6FA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FA2A9-CF53-494F-9E21-88D1C9DF6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FA2A9-CF53-494F-9E21-88D1C9DF61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AC2-82BA-400D-A60C-7B9C5697C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2B645-F640-4572-B86A-3F9A06EE3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DE21-C8B3-49E2-8112-771BFF7B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659CA-711C-4ED4-86C5-ADA8CAC5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3D0D7-4C5F-4EC7-97FD-A68528C5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2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E0F9-50ED-47F6-A4AC-C7E39CEE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912C5-C087-433A-9834-16B08E5D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31D3B-A106-4F12-B77B-EE706D3D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6C312-5913-4E0F-BEB4-E09CF359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7103-2ED6-48E2-9AF3-17299B23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F8C177-5317-4418-B636-CA0850CE2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8109F-4E81-4C4D-A8E8-96E8EC9A8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9232C-6B7A-454E-B5EB-21DAC8AC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7BB0-467B-460A-842F-20862F9D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0DD44-2DA0-462B-A8F7-76AF3EE6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1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005-5C0C-488C-9DDD-4F2F407F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6CE6-06B7-451D-86F1-61BC4535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5AB7A-E072-4ABA-BB9C-0B522625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3DF58-0431-4DCC-88FB-17B58D5F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1FCE-24EA-4366-8D54-7CE50D28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21D0-DB99-4A08-A6BA-65F28249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A788F-7B95-4CB6-841C-B5B1EAE1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72D63-C03C-4B34-A9B4-B7318B93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8EAA-A94A-4DE6-AC9C-B273BBCE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42F2-B464-4042-AC0E-5AFCF7C9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875-01A9-4998-8A99-D355B26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57CA-1B51-4096-9986-BB423898C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F4971-167E-4546-AD78-36DFA731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E1508-F212-479A-9015-D0BA2B3C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1D658-933D-4EB5-8860-46002311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7A634-B695-4DE9-B55F-AE8A30D0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1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AAB2-C9E2-4066-9187-A3BBD061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5AE60-5B78-45C2-A504-C3E42533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553B3-3463-45B2-94DE-E8E312EA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2EA3F-E656-4A3D-9C44-6A8D6F0E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112FC2-BECC-4D29-8A0E-558C08A59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F33A0-09FF-4D27-AD22-43F7F6291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CFBF1-B135-481E-8B65-5AB193BA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66EC7-336F-4B2A-BFD4-E6E55F99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4F68-7D95-454F-8A0D-FECA540F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1F941-C90F-492A-BCC8-15D3A52B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F6FDB-B31E-4BFA-99F7-F243CA05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61776-6004-40B8-BC64-55F4B1AC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5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A72AE-CEFF-4E7F-AE02-654A3F1B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E3940-77E3-473F-A79B-E4F00CA8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225-912A-4FD2-95C6-3E4E2153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7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5875-1A68-45EA-B7D2-9B163BB4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A6E8A-EBA4-45A1-9E53-80DAF894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C156C-E2B5-43C6-B012-D7B1D8606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DCABF-D909-4FDA-9FCD-F9ED1CFB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5F2F6-75A0-4236-B5B9-2BB7B355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5AA54-C379-4C78-AC86-717955B9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2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B230-7FFD-403B-AFDF-C1AA91CD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D6BE9-0E2E-4E34-B142-6D2A45C1B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8F591-027D-4475-A432-68028D394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10EF-2D0A-463E-A391-282252E8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3F6D0-50DC-4F92-B507-24E51AC9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1E6E2-5512-4567-804F-381E8018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0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2036D-AEB5-45F7-B8CC-8BF38114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7CAF1-DAB4-46A1-AD5A-DF6C19012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C10E-7DC0-4370-88DA-171B75BF6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A4A78-D73F-4D7A-A945-D1531192972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451C-13D0-42DD-B542-3A6ADABCA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E2D79-10F1-4B57-A627-58ADBFAD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C20F8-AB0A-41F2-BB3C-7F736CC49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1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://setosa.io/ev/image-kerne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43F1C-5F30-4A21-A40D-FFFBBAC7F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95537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3776-5A7B-4FB4-B93F-1F15A0D6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342"/>
          </a:xfrm>
        </p:spPr>
        <p:txBody>
          <a:bodyPr>
            <a:normAutofit/>
          </a:bodyPr>
          <a:lstStyle/>
          <a:p>
            <a:r>
              <a:rPr lang="en-US" sz="2800" dirty="0"/>
              <a:t>Convolution through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E243B-09C8-4865-9B84-224DEFDA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28" y="2941173"/>
            <a:ext cx="5945707" cy="167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3C0D3-2684-4C4D-A99F-DF644DF9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67" y="3256374"/>
            <a:ext cx="5945707" cy="104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7B922-DEFE-4C42-8165-FC5857BA1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031" y="3256373"/>
            <a:ext cx="5945707" cy="104863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B352636-001B-418F-AB29-A9FE8EB1B092}"/>
              </a:ext>
            </a:extLst>
          </p:cNvPr>
          <p:cNvSpPr/>
          <p:nvPr/>
        </p:nvSpPr>
        <p:spPr>
          <a:xfrm rot="16200000">
            <a:off x="4177215" y="3342257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93ADB80-1480-4EFB-89D2-31A662CB2724}"/>
              </a:ext>
            </a:extLst>
          </p:cNvPr>
          <p:cNvSpPr/>
          <p:nvPr/>
        </p:nvSpPr>
        <p:spPr>
          <a:xfrm rot="16200000">
            <a:off x="6961366" y="3296529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61BC79-5156-4CB4-B889-8495541C77BC}"/>
              </a:ext>
            </a:extLst>
          </p:cNvPr>
          <p:cNvSpPr txBox="1">
            <a:spLocks/>
          </p:cNvSpPr>
          <p:nvPr/>
        </p:nvSpPr>
        <p:spPr>
          <a:xfrm>
            <a:off x="7877907" y="4581787"/>
            <a:ext cx="1376289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Output channel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A15606-EE2F-4D5D-9254-962FDDD6A03D}"/>
              </a:ext>
            </a:extLst>
          </p:cNvPr>
          <p:cNvSpPr txBox="1">
            <a:spLocks/>
          </p:cNvSpPr>
          <p:nvPr/>
        </p:nvSpPr>
        <p:spPr>
          <a:xfrm>
            <a:off x="4935414" y="4565372"/>
            <a:ext cx="1376289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V – edge kernel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E3DEEA-D277-45E3-B7F1-5DE59CB9ACA5}"/>
              </a:ext>
            </a:extLst>
          </p:cNvPr>
          <p:cNvSpPr txBox="1">
            <a:spLocks/>
          </p:cNvSpPr>
          <p:nvPr/>
        </p:nvSpPr>
        <p:spPr>
          <a:xfrm>
            <a:off x="1784247" y="4734187"/>
            <a:ext cx="1376289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65087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88F4-2021-4DE2-985C-81825FD5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207"/>
          </a:xfrm>
        </p:spPr>
        <p:txBody>
          <a:bodyPr>
            <a:normAutofit/>
          </a:bodyPr>
          <a:lstStyle/>
          <a:p>
            <a:r>
              <a:rPr lang="en-US" sz="2800" dirty="0"/>
              <a:t>Understanding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BE43D-68D2-4078-8F3E-27458029E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0839"/>
            <a:ext cx="5715000" cy="3219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464401-371A-44F8-BA5E-3AF8672D9BFD}"/>
              </a:ext>
            </a:extLst>
          </p:cNvPr>
          <p:cNvSpPr txBox="1">
            <a:spLocks/>
          </p:cNvSpPr>
          <p:nvPr/>
        </p:nvSpPr>
        <p:spPr>
          <a:xfrm>
            <a:off x="2602523" y="4860796"/>
            <a:ext cx="2658794" cy="1223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Input image – 5X5X3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Kernels – (3X3X3) X4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Output – 3X3X4</a:t>
            </a:r>
          </a:p>
          <a:p>
            <a:pPr algn="ctr"/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90FEE8-E141-4B50-85C8-3C4E42F5FE09}"/>
              </a:ext>
            </a:extLst>
          </p:cNvPr>
          <p:cNvSpPr txBox="1">
            <a:spLocks/>
          </p:cNvSpPr>
          <p:nvPr/>
        </p:nvSpPr>
        <p:spPr>
          <a:xfrm>
            <a:off x="7763022" y="900331"/>
            <a:ext cx="3590778" cy="150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One kernel -&gt; one output channel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# channels in kernel = # input channels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# output channels = # kernels</a:t>
            </a:r>
          </a:p>
          <a:p>
            <a:pPr algn="ctr"/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02003D-0DD5-4B86-BD62-761C77FD266F}"/>
              </a:ext>
            </a:extLst>
          </p:cNvPr>
          <p:cNvSpPr txBox="1">
            <a:spLocks/>
          </p:cNvSpPr>
          <p:nvPr/>
        </p:nvSpPr>
        <p:spPr>
          <a:xfrm>
            <a:off x="6217920" y="3637314"/>
            <a:ext cx="5500468" cy="1223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L1 -&gt; 400X400X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1600" dirty="0"/>
              <a:t> | (3X3X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1600" dirty="0"/>
              <a:t>) X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32</a:t>
            </a:r>
            <a:r>
              <a:rPr lang="en-US" sz="1600" dirty="0"/>
              <a:t> | 398X398X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32 </a:t>
            </a:r>
            <a:r>
              <a:rPr lang="en-US" sz="1600" dirty="0"/>
              <a:t>-&gt; 864 params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600" dirty="0"/>
          </a:p>
          <a:p>
            <a:r>
              <a:rPr lang="en-US" sz="1600" dirty="0"/>
              <a:t>L2 -&gt; 398X398X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32</a:t>
            </a:r>
            <a:r>
              <a:rPr lang="en-US" sz="1600" dirty="0"/>
              <a:t> | (3X3X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32</a:t>
            </a:r>
            <a:r>
              <a:rPr lang="en-US" sz="1600" dirty="0"/>
              <a:t>) X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32 </a:t>
            </a:r>
            <a:r>
              <a:rPr lang="en-US" sz="1600" dirty="0"/>
              <a:t>| 396X396X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32 </a:t>
            </a:r>
            <a:r>
              <a:rPr lang="en-US" sz="1600" dirty="0"/>
              <a:t>-&gt; 9216 params</a:t>
            </a: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69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1FE8-0A87-4054-9BE5-0FF45B09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478"/>
          </a:xfrm>
        </p:spPr>
        <p:txBody>
          <a:bodyPr>
            <a:normAutofit/>
          </a:bodyPr>
          <a:lstStyle/>
          <a:p>
            <a:r>
              <a:rPr lang="en-US" sz="2800" dirty="0"/>
              <a:t>Multi channel convolution</a:t>
            </a:r>
          </a:p>
        </p:txBody>
      </p:sp>
      <p:pic>
        <p:nvPicPr>
          <p:cNvPr id="1030" name="Picture 6" descr="https://www.researchgate.net/profile/Santhiya_Rajan/post/How_will_channels_RGB_effect_convolutional_neural_network/attachment/5c67b72d3843b0544e664e12/AS%3A726829115666434%401550300973344/download/cnn_1.gif">
            <a:extLst>
              <a:ext uri="{FF2B5EF4-FFF2-40B4-BE49-F238E27FC236}">
                <a16:creationId xmlns:a16="http://schemas.microsoft.com/office/drawing/2014/main" id="{AD8D4532-A39D-423B-A9DD-303E45183F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83" y="1253124"/>
            <a:ext cx="9989234" cy="54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5648-0D7A-4253-B1D2-F1856A15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Receptive Field</a:t>
            </a:r>
          </a:p>
        </p:txBody>
      </p:sp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88180286-22EB-4601-8560-99D242C13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89" y="1455096"/>
            <a:ext cx="7011133" cy="39478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323427-901B-444F-9AE8-A10F1F372F22}"/>
              </a:ext>
            </a:extLst>
          </p:cNvPr>
          <p:cNvSpPr txBox="1">
            <a:spLocks/>
          </p:cNvSpPr>
          <p:nvPr/>
        </p:nvSpPr>
        <p:spPr>
          <a:xfrm>
            <a:off x="4909624" y="5725547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Channel size – 3X3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1932A0-DC64-43AC-B646-E50AAF041DF1}"/>
              </a:ext>
            </a:extLst>
          </p:cNvPr>
          <p:cNvSpPr txBox="1">
            <a:spLocks/>
          </p:cNvSpPr>
          <p:nvPr/>
        </p:nvSpPr>
        <p:spPr>
          <a:xfrm>
            <a:off x="2487637" y="5725547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Channel size – 5X5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CD89A2-3F65-41FB-8C3E-582662637167}"/>
              </a:ext>
            </a:extLst>
          </p:cNvPr>
          <p:cNvSpPr txBox="1">
            <a:spLocks/>
          </p:cNvSpPr>
          <p:nvPr/>
        </p:nvSpPr>
        <p:spPr>
          <a:xfrm>
            <a:off x="7331611" y="5725547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Channel size – 1X1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9EFC4F-EA93-45D9-B9E4-6FC4BE7D2B00}"/>
              </a:ext>
            </a:extLst>
          </p:cNvPr>
          <p:cNvSpPr txBox="1">
            <a:spLocks/>
          </p:cNvSpPr>
          <p:nvPr/>
        </p:nvSpPr>
        <p:spPr>
          <a:xfrm>
            <a:off x="2611902" y="1048761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1X1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D414E1-7EA4-4AE3-9E7E-3ED15A97C603}"/>
              </a:ext>
            </a:extLst>
          </p:cNvPr>
          <p:cNvSpPr txBox="1">
            <a:spLocks/>
          </p:cNvSpPr>
          <p:nvPr/>
        </p:nvSpPr>
        <p:spPr>
          <a:xfrm>
            <a:off x="4892043" y="907625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3X3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23C523-EDF5-480C-AE97-E04C0BE1605B}"/>
              </a:ext>
            </a:extLst>
          </p:cNvPr>
          <p:cNvSpPr txBox="1">
            <a:spLocks/>
          </p:cNvSpPr>
          <p:nvPr/>
        </p:nvSpPr>
        <p:spPr>
          <a:xfrm>
            <a:off x="7299958" y="907625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5X5</a:t>
            </a:r>
          </a:p>
        </p:txBody>
      </p:sp>
    </p:spTree>
    <p:extLst>
      <p:ext uri="{BB962C8B-B14F-4D97-AF65-F5344CB8AC3E}">
        <p14:creationId xmlns:p14="http://schemas.microsoft.com/office/powerpoint/2010/main" val="182555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258A-19EC-484A-A80E-39E8FDDF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207"/>
          </a:xfrm>
        </p:spPr>
        <p:txBody>
          <a:bodyPr>
            <a:normAutofit/>
          </a:bodyPr>
          <a:lstStyle/>
          <a:p>
            <a:r>
              <a:rPr lang="en-US" sz="2800" dirty="0"/>
              <a:t>How many layers to add?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805245-6EA6-42DE-8F6E-CDC0D193E610}"/>
              </a:ext>
            </a:extLst>
          </p:cNvPr>
          <p:cNvSpPr txBox="1">
            <a:spLocks/>
          </p:cNvSpPr>
          <p:nvPr/>
        </p:nvSpPr>
        <p:spPr>
          <a:xfrm>
            <a:off x="402101" y="1203195"/>
            <a:ext cx="6814625" cy="4226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Last layer will do the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Last layer should be able to see the whole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Let’s take an example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	Input size = 400X400, kernel size = 3X3</a:t>
            </a:r>
          </a:p>
          <a:p>
            <a:endParaRPr lang="en-US" sz="1600" dirty="0"/>
          </a:p>
          <a:p>
            <a:r>
              <a:rPr lang="en-US" sz="1600" dirty="0"/>
              <a:t>	400 | 398 | 396 | ……..  200 layers -&gt; not possible for GPU to handle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we do:</a:t>
            </a:r>
          </a:p>
          <a:p>
            <a:endParaRPr lang="en-US" sz="1600" dirty="0"/>
          </a:p>
          <a:p>
            <a:r>
              <a:rPr lang="en-US" sz="1600" dirty="0"/>
              <a:t>	 400 | 398 | 396 | 394 | 392 | reduce channel size</a:t>
            </a:r>
          </a:p>
          <a:p>
            <a:r>
              <a:rPr lang="en-US" sz="1600" dirty="0"/>
              <a:t>	 196 | 194 | 192 | 190 | 188 | reduce channel size</a:t>
            </a:r>
          </a:p>
          <a:p>
            <a:r>
              <a:rPr lang="en-US" sz="1600" dirty="0"/>
              <a:t>	 94   | 92   | 90 ………….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do we do that – Pooling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88DF51-DEC3-495F-8751-BC43776CDD4F}"/>
              </a:ext>
            </a:extLst>
          </p:cNvPr>
          <p:cNvSpPr txBox="1">
            <a:spLocks/>
          </p:cNvSpPr>
          <p:nvPr/>
        </p:nvSpPr>
        <p:spPr>
          <a:xfrm>
            <a:off x="7216726" y="900332"/>
            <a:ext cx="4820529" cy="272913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21|19|17|15|13|11|9|7|5|3|1 -&gt; (3X3) X 10 -&gt; 90</a:t>
            </a:r>
          </a:p>
          <a:p>
            <a:endParaRPr lang="en-US" sz="1600" dirty="0"/>
          </a:p>
          <a:p>
            <a:r>
              <a:rPr lang="en-US" sz="1600" dirty="0"/>
              <a:t>21|17|13|9|5|1                             -&gt; (5X5) X 5 -&gt; 125</a:t>
            </a:r>
          </a:p>
          <a:p>
            <a:endParaRPr lang="en-US" sz="1600" dirty="0"/>
          </a:p>
          <a:p>
            <a:r>
              <a:rPr lang="en-US" sz="1600" dirty="0"/>
              <a:t>21|15|9|3|1                                    -&gt; (7X7) X 4 -&gt; 196</a:t>
            </a:r>
          </a:p>
          <a:p>
            <a:endParaRPr lang="en-US" sz="1600" dirty="0"/>
          </a:p>
          <a:p>
            <a:r>
              <a:rPr lang="en-US" sz="1600" dirty="0"/>
              <a:t>21|13|5|1                                         -&gt; (9X9) X 3 -&gt; 243</a:t>
            </a:r>
          </a:p>
          <a:p>
            <a:endParaRPr lang="en-US" sz="1600" dirty="0"/>
          </a:p>
          <a:p>
            <a:r>
              <a:rPr lang="en-US" sz="1600" dirty="0"/>
              <a:t>21|11|1                                           -&gt; (11X11) X 2 -&gt; 242</a:t>
            </a:r>
          </a:p>
          <a:p>
            <a:endParaRPr lang="en-US" sz="1600" dirty="0"/>
          </a:p>
          <a:p>
            <a:r>
              <a:rPr lang="en-US" sz="1600" dirty="0"/>
              <a:t>21|1                                                  -&gt; (21X21) X 1 -&gt; 441 </a:t>
            </a:r>
          </a:p>
        </p:txBody>
      </p:sp>
    </p:spTree>
    <p:extLst>
      <p:ext uri="{BB962C8B-B14F-4D97-AF65-F5344CB8AC3E}">
        <p14:creationId xmlns:p14="http://schemas.microsoft.com/office/powerpoint/2010/main" val="202927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720A-BBF5-41ED-B343-68F2B04D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3B788-04BF-46A1-9DA6-62A62C32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86" y="2519875"/>
            <a:ext cx="41529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DB9E2-52A2-4154-B93F-878071A0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1287"/>
            <a:ext cx="47053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0A63-0AD4-488F-AEDB-FCCD4ED5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dirty="0"/>
              <a:t>Max Pooling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18BB7FC6-1C17-49FC-9B9F-E6CF5CC5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2" y="1718706"/>
            <a:ext cx="4098148" cy="1710294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0AD21E-C7F0-4619-A194-43FFE7F9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34" y="0"/>
            <a:ext cx="724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1960-9A76-46C1-B66C-E1844E40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0320"/>
          </a:xfrm>
        </p:spPr>
        <p:txBody>
          <a:bodyPr>
            <a:normAutofit/>
          </a:bodyPr>
          <a:lstStyle/>
          <a:p>
            <a:r>
              <a:rPr lang="en-US" sz="2800" dirty="0"/>
              <a:t>Where to add 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2248A-EEC8-4DE2-8CC8-F1ED7284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32" y="2174191"/>
            <a:ext cx="2057400" cy="158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DD515-B394-4BBA-A521-C74505AC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51" y="2072418"/>
            <a:ext cx="2185109" cy="1784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C03FB-F77E-4DEA-A549-B23CD721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882" y="1829530"/>
            <a:ext cx="1809750" cy="206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E4CE4-AC33-4C81-8F06-9D2B4B7CC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567" y="4589292"/>
            <a:ext cx="5372100" cy="1562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B1CF2F-1037-4930-A31F-DD64857899FD}"/>
              </a:ext>
            </a:extLst>
          </p:cNvPr>
          <p:cNvSpPr txBox="1">
            <a:spLocks/>
          </p:cNvSpPr>
          <p:nvPr/>
        </p:nvSpPr>
        <p:spPr>
          <a:xfrm>
            <a:off x="10067632" y="2617979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7X7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98A0BC-9731-4264-8E5A-5CDFDDFB0BC5}"/>
              </a:ext>
            </a:extLst>
          </p:cNvPr>
          <p:cNvSpPr txBox="1">
            <a:spLocks/>
          </p:cNvSpPr>
          <p:nvPr/>
        </p:nvSpPr>
        <p:spPr>
          <a:xfrm>
            <a:off x="1395632" y="3857114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3X3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B994BC-64E9-424A-8C80-23ADAA20F217}"/>
              </a:ext>
            </a:extLst>
          </p:cNvPr>
          <p:cNvSpPr txBox="1">
            <a:spLocks/>
          </p:cNvSpPr>
          <p:nvPr/>
        </p:nvSpPr>
        <p:spPr>
          <a:xfrm>
            <a:off x="9806461" y="5125329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11X11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606333-2AAF-49D3-9A16-EBAB30972A32}"/>
              </a:ext>
            </a:extLst>
          </p:cNvPr>
          <p:cNvSpPr txBox="1">
            <a:spLocks/>
          </p:cNvSpPr>
          <p:nvPr/>
        </p:nvSpPr>
        <p:spPr>
          <a:xfrm>
            <a:off x="5672905" y="3748818"/>
            <a:ext cx="1713913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RF – 5X5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A5365F-FBE6-45AC-9B67-A84B50A9ECF4}"/>
              </a:ext>
            </a:extLst>
          </p:cNvPr>
          <p:cNvSpPr txBox="1">
            <a:spLocks/>
          </p:cNvSpPr>
          <p:nvPr/>
        </p:nvSpPr>
        <p:spPr>
          <a:xfrm>
            <a:off x="423311" y="4894087"/>
            <a:ext cx="30297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add pooling after few conv.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Typically in 400X400, edges form at 11X11 RF</a:t>
            </a:r>
          </a:p>
        </p:txBody>
      </p:sp>
    </p:spTree>
    <p:extLst>
      <p:ext uri="{BB962C8B-B14F-4D97-AF65-F5344CB8AC3E}">
        <p14:creationId xmlns:p14="http://schemas.microsoft.com/office/powerpoint/2010/main" val="317843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2BCE-FCC6-45EC-AE38-038DB61A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2800" dirty="0"/>
              <a:t>Reducing # channels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842D4-06B3-4A9F-ADBA-670BCBF18B28}"/>
              </a:ext>
            </a:extLst>
          </p:cNvPr>
          <p:cNvSpPr/>
          <p:nvPr/>
        </p:nvSpPr>
        <p:spPr>
          <a:xfrm>
            <a:off x="909708" y="2300794"/>
            <a:ext cx="57865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400x400x1     | (3x3)x32     | 398x398x32</a:t>
            </a:r>
            <a:br>
              <a:rPr lang="en-US" sz="2000" dirty="0"/>
            </a:br>
            <a:r>
              <a:rPr lang="en-US" sz="2000" dirty="0" err="1"/>
              <a:t>398x398x32</a:t>
            </a:r>
            <a:r>
              <a:rPr lang="en-US" sz="2000" dirty="0"/>
              <a:t>   | (3x3)x64     | 396x396x64</a:t>
            </a:r>
            <a:br>
              <a:rPr lang="en-US" sz="2000" dirty="0"/>
            </a:br>
            <a:r>
              <a:rPr lang="en-US" sz="2000" dirty="0" err="1"/>
              <a:t>396x396x64</a:t>
            </a:r>
            <a:r>
              <a:rPr lang="en-US" sz="2000" dirty="0"/>
              <a:t>   | (3x3)x128   | 394x394x128</a:t>
            </a:r>
            <a:br>
              <a:rPr lang="en-US" sz="2000" dirty="0"/>
            </a:br>
            <a:r>
              <a:rPr lang="en-US" sz="2000" dirty="0" err="1"/>
              <a:t>394x394x128</a:t>
            </a:r>
            <a:r>
              <a:rPr lang="en-US" sz="2000" dirty="0"/>
              <a:t> | (3x3)x256   | 392x392x256</a:t>
            </a:r>
            <a:br>
              <a:rPr lang="en-US" sz="2000" dirty="0"/>
            </a:br>
            <a:r>
              <a:rPr lang="en-US" sz="2000" dirty="0" err="1"/>
              <a:t>392x392x256</a:t>
            </a:r>
            <a:r>
              <a:rPr lang="en-US" sz="2000" dirty="0"/>
              <a:t> | (3x3)x512   | 390x390x512</a:t>
            </a:r>
            <a:br>
              <a:rPr lang="en-US" sz="2000" dirty="0"/>
            </a:br>
            <a:r>
              <a:rPr lang="en-US" sz="2000" dirty="0" err="1"/>
              <a:t>MaxPooling</a:t>
            </a:r>
            <a:endParaRPr lang="en-US" sz="2000" dirty="0"/>
          </a:p>
          <a:p>
            <a:r>
              <a:rPr lang="en-US" sz="2000" dirty="0"/>
              <a:t>195x195x512 | ()X32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## channels per image = 32+64+128+256+512 ~ 1000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E3940-DF0C-4D23-9500-4D296BDB4A7D}"/>
              </a:ext>
            </a:extLst>
          </p:cNvPr>
          <p:cNvSpPr/>
          <p:nvPr/>
        </p:nvSpPr>
        <p:spPr>
          <a:xfrm>
            <a:off x="7540282" y="2453194"/>
            <a:ext cx="40350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need to reduce #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do it after Max pool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Idea is we need to carry forward only relevant combination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follow increasing – decreasing kind of structure.</a:t>
            </a:r>
          </a:p>
        </p:txBody>
      </p:sp>
    </p:spTree>
    <p:extLst>
      <p:ext uri="{BB962C8B-B14F-4D97-AF65-F5344CB8AC3E}">
        <p14:creationId xmlns:p14="http://schemas.microsoft.com/office/powerpoint/2010/main" val="60664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043F1C-5F30-4A21-A40D-FFFBBAC7F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136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F368-F232-4D98-BCA7-CA374A40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343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intuition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2C0538E-55E8-4D18-B80B-42CC0D81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7" y="1853712"/>
            <a:ext cx="4981575" cy="340760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B063F5F-5886-4910-A552-6209782F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33" y="1116184"/>
            <a:ext cx="5905500" cy="44005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A423EE-2042-4101-A140-17508133A751}"/>
              </a:ext>
            </a:extLst>
          </p:cNvPr>
          <p:cNvSpPr txBox="1">
            <a:spLocks/>
          </p:cNvSpPr>
          <p:nvPr/>
        </p:nvSpPr>
        <p:spPr>
          <a:xfrm>
            <a:off x="450166" y="5595963"/>
            <a:ext cx="4778766" cy="56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Happens at the back of our brain. We have 4 core layers.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06E274-8AD6-4BA2-B63D-31368D4D227C}"/>
              </a:ext>
            </a:extLst>
          </p:cNvPr>
          <p:cNvSpPr txBox="1">
            <a:spLocks/>
          </p:cNvSpPr>
          <p:nvPr/>
        </p:nvSpPr>
        <p:spPr>
          <a:xfrm>
            <a:off x="5469988" y="5595963"/>
            <a:ext cx="6515686" cy="896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Our brain has several edge detectors (along with many other things)</a:t>
            </a:r>
          </a:p>
          <a:p>
            <a:endParaRPr lang="en-US" sz="1600" dirty="0"/>
          </a:p>
          <a:p>
            <a:r>
              <a:rPr lang="en-US" sz="1600" dirty="0"/>
              <a:t>Brain doesn’t see whole image at once , rather process and combine features</a:t>
            </a:r>
          </a:p>
        </p:txBody>
      </p:sp>
    </p:spTree>
    <p:extLst>
      <p:ext uri="{BB962C8B-B14F-4D97-AF65-F5344CB8AC3E}">
        <p14:creationId xmlns:p14="http://schemas.microsoft.com/office/powerpoint/2010/main" val="111114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EA48-2589-46F4-8308-F6FD503F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206"/>
          </a:xfrm>
        </p:spPr>
        <p:txBody>
          <a:bodyPr>
            <a:normAutofit/>
          </a:bodyPr>
          <a:lstStyle/>
          <a:p>
            <a:r>
              <a:rPr lang="en-US" sz="2400" dirty="0"/>
              <a:t>COMPLEX THINGS ARE BUILT FROM SMALL FEATURES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60B6B34-AD7F-40A4-9E78-20FFB8E1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3" y="1269732"/>
            <a:ext cx="6969369" cy="38200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CC359D-1E77-47EE-86CF-643A5950416F}"/>
              </a:ext>
            </a:extLst>
          </p:cNvPr>
          <p:cNvSpPr txBox="1">
            <a:spLocks/>
          </p:cNvSpPr>
          <p:nvPr/>
        </p:nvSpPr>
        <p:spPr>
          <a:xfrm>
            <a:off x="838199" y="5579908"/>
            <a:ext cx="5042095" cy="912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we are seeing an image, we are essentially seeing lots of distinguishable features together.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need a way to extract these 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33FF7-083F-41D8-B101-AC1F58501972}"/>
              </a:ext>
            </a:extLst>
          </p:cNvPr>
          <p:cNvSpPr txBox="1">
            <a:spLocks/>
          </p:cNvSpPr>
          <p:nvPr/>
        </p:nvSpPr>
        <p:spPr>
          <a:xfrm>
            <a:off x="7877907" y="1585367"/>
            <a:ext cx="1376289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alphabets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D806-E9A0-44E8-AC43-5B1E6AE177E3}"/>
              </a:ext>
            </a:extLst>
          </p:cNvPr>
          <p:cNvSpPr txBox="1">
            <a:spLocks/>
          </p:cNvSpPr>
          <p:nvPr/>
        </p:nvSpPr>
        <p:spPr>
          <a:xfrm>
            <a:off x="8059615" y="2673539"/>
            <a:ext cx="1012874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075877-1DB8-4433-9AC5-C31AC940CCCD}"/>
              </a:ext>
            </a:extLst>
          </p:cNvPr>
          <p:cNvSpPr txBox="1">
            <a:spLocks/>
          </p:cNvSpPr>
          <p:nvPr/>
        </p:nvSpPr>
        <p:spPr>
          <a:xfrm>
            <a:off x="8122920" y="3759144"/>
            <a:ext cx="1012874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sentences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2B3689-1DE7-4900-9F5A-4C4232DDEAD9}"/>
              </a:ext>
            </a:extLst>
          </p:cNvPr>
          <p:cNvSpPr txBox="1">
            <a:spLocks/>
          </p:cNvSpPr>
          <p:nvPr/>
        </p:nvSpPr>
        <p:spPr>
          <a:xfrm>
            <a:off x="8122920" y="4844749"/>
            <a:ext cx="1012874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stories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B9482D-161B-43D4-8CE5-718D16D723FC}"/>
              </a:ext>
            </a:extLst>
          </p:cNvPr>
          <p:cNvSpPr txBox="1">
            <a:spLocks/>
          </p:cNvSpPr>
          <p:nvPr/>
        </p:nvSpPr>
        <p:spPr>
          <a:xfrm>
            <a:off x="9570134" y="1585367"/>
            <a:ext cx="1579097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Edges/gradients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152A8C-EFF1-4EE3-B7F9-A93F1A2807A7}"/>
              </a:ext>
            </a:extLst>
          </p:cNvPr>
          <p:cNvSpPr txBox="1">
            <a:spLocks/>
          </p:cNvSpPr>
          <p:nvPr/>
        </p:nvSpPr>
        <p:spPr>
          <a:xfrm>
            <a:off x="9853245" y="2670972"/>
            <a:ext cx="1012874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patterns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B3FDDE-377E-4740-B6DF-11187EC93358}"/>
              </a:ext>
            </a:extLst>
          </p:cNvPr>
          <p:cNvSpPr txBox="1">
            <a:spLocks/>
          </p:cNvSpPr>
          <p:nvPr/>
        </p:nvSpPr>
        <p:spPr>
          <a:xfrm>
            <a:off x="9788769" y="3759144"/>
            <a:ext cx="1141826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parts of objects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E8AC01-22C7-49A7-B820-BAF898F0792F}"/>
              </a:ext>
            </a:extLst>
          </p:cNvPr>
          <p:cNvSpPr txBox="1">
            <a:spLocks/>
          </p:cNvSpPr>
          <p:nvPr/>
        </p:nvSpPr>
        <p:spPr>
          <a:xfrm>
            <a:off x="9853245" y="4844749"/>
            <a:ext cx="1012874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objects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DD5C8E0-4619-4EBC-969F-577A6BBF10D0}"/>
              </a:ext>
            </a:extLst>
          </p:cNvPr>
          <p:cNvSpPr/>
          <p:nvPr/>
        </p:nvSpPr>
        <p:spPr>
          <a:xfrm>
            <a:off x="8454683" y="2110912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0B90546-DF83-4679-80C6-E2007D54A48F}"/>
              </a:ext>
            </a:extLst>
          </p:cNvPr>
          <p:cNvSpPr/>
          <p:nvPr/>
        </p:nvSpPr>
        <p:spPr>
          <a:xfrm>
            <a:off x="8474612" y="3215058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235FCB-4568-496E-9F03-890A9F8B5B6E}"/>
              </a:ext>
            </a:extLst>
          </p:cNvPr>
          <p:cNvSpPr/>
          <p:nvPr/>
        </p:nvSpPr>
        <p:spPr>
          <a:xfrm>
            <a:off x="8474612" y="4300663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F3E78D4-3C29-4C5A-AE84-46A1922FB6BC}"/>
              </a:ext>
            </a:extLst>
          </p:cNvPr>
          <p:cNvSpPr/>
          <p:nvPr/>
        </p:nvSpPr>
        <p:spPr>
          <a:xfrm>
            <a:off x="10134599" y="2110912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E1866EC-5CB9-4786-8BDA-B12FC1AE0A23}"/>
              </a:ext>
            </a:extLst>
          </p:cNvPr>
          <p:cNvSpPr/>
          <p:nvPr/>
        </p:nvSpPr>
        <p:spPr>
          <a:xfrm>
            <a:off x="10134599" y="3098856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E48DB4F-4AA7-4F7E-9967-BEC318A00140}"/>
              </a:ext>
            </a:extLst>
          </p:cNvPr>
          <p:cNvSpPr/>
          <p:nvPr/>
        </p:nvSpPr>
        <p:spPr>
          <a:xfrm>
            <a:off x="10140459" y="4284689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9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F381-7F90-46D8-A512-BB628E60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6733"/>
          </a:xfrm>
        </p:spPr>
        <p:txBody>
          <a:bodyPr>
            <a:normAutofit/>
          </a:bodyPr>
          <a:lstStyle/>
          <a:p>
            <a:r>
              <a:rPr lang="en-US" sz="2400" dirty="0"/>
              <a:t>Kernels/Feature extractors And Channels/feature maps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28F7E2-E364-4C35-825F-9B8C807703A7}"/>
              </a:ext>
            </a:extLst>
          </p:cNvPr>
          <p:cNvSpPr/>
          <p:nvPr/>
        </p:nvSpPr>
        <p:spPr>
          <a:xfrm>
            <a:off x="838200" y="1176384"/>
            <a:ext cx="344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http://setosa.io/ev/image-kernels/</a:t>
            </a:r>
            <a:endParaRPr lang="en-US" dirty="0"/>
          </a:p>
        </p:txBody>
      </p:sp>
      <p:pic>
        <p:nvPicPr>
          <p:cNvPr id="6" name="Picture 5" descr="A picture containing crossword puzzle, white, black, text&#10;&#10;Description automatically generated">
            <a:extLst>
              <a:ext uri="{FF2B5EF4-FFF2-40B4-BE49-F238E27FC236}">
                <a16:creationId xmlns:a16="http://schemas.microsoft.com/office/drawing/2014/main" id="{86351E59-9275-4919-9615-5E86832F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63" y="2006040"/>
            <a:ext cx="2057687" cy="20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AA13F2-1370-4A55-BBF9-4DB3B6C3E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17" y="3306857"/>
            <a:ext cx="2086266" cy="2114845"/>
          </a:xfrm>
          <a:prstGeom prst="rect">
            <a:avLst/>
          </a:prstGeom>
        </p:spPr>
      </p:pic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68C3794-E463-43FB-B3B9-C7BF77551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17" y="981960"/>
            <a:ext cx="2086266" cy="206721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A985680-1449-49F0-87D3-4F777B71D40F}"/>
              </a:ext>
            </a:extLst>
          </p:cNvPr>
          <p:cNvSpPr/>
          <p:nvPr/>
        </p:nvSpPr>
        <p:spPr>
          <a:xfrm rot="15523570">
            <a:off x="4613307" y="2330063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DC1E9-CAA5-4EC6-B84D-C69E46CD7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61" y="1918269"/>
            <a:ext cx="981212" cy="1066949"/>
          </a:xfrm>
          <a:prstGeom prst="rect">
            <a:avLst/>
          </a:prstGeom>
        </p:spPr>
      </p:pic>
      <p:pic>
        <p:nvPicPr>
          <p:cNvPr id="15" name="Picture 14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55AFA8FE-EA12-4B12-A5F7-EF1F2AE3D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61" y="3294493"/>
            <a:ext cx="981212" cy="1066949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15DCCB0A-6274-4EA2-8CD1-1A3CF513C726}"/>
              </a:ext>
            </a:extLst>
          </p:cNvPr>
          <p:cNvSpPr/>
          <p:nvPr/>
        </p:nvSpPr>
        <p:spPr>
          <a:xfrm rot="15523570">
            <a:off x="6871490" y="1931962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28CB98B-6255-4161-B796-64866905DFE1}"/>
              </a:ext>
            </a:extLst>
          </p:cNvPr>
          <p:cNvSpPr/>
          <p:nvPr/>
        </p:nvSpPr>
        <p:spPr>
          <a:xfrm rot="17259519">
            <a:off x="4714004" y="3272710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E5A4F18-9D5A-4EF7-BA2D-BF7DDDF7F53D}"/>
              </a:ext>
            </a:extLst>
          </p:cNvPr>
          <p:cNvSpPr/>
          <p:nvPr/>
        </p:nvSpPr>
        <p:spPr>
          <a:xfrm rot="17259519">
            <a:off x="6961752" y="3677445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5DA2F69-CFB3-4011-83EC-338AB81FD570}"/>
              </a:ext>
            </a:extLst>
          </p:cNvPr>
          <p:cNvSpPr/>
          <p:nvPr/>
        </p:nvSpPr>
        <p:spPr>
          <a:xfrm rot="18234145">
            <a:off x="4703548" y="4475756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A6C00A-4ECB-496D-B43F-08EA547913C5}"/>
              </a:ext>
            </a:extLst>
          </p:cNvPr>
          <p:cNvSpPr/>
          <p:nvPr/>
        </p:nvSpPr>
        <p:spPr>
          <a:xfrm>
            <a:off x="5467791" y="4825218"/>
            <a:ext cx="628209" cy="59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7F9BD14-B661-4116-A21B-FF18649D073B}"/>
              </a:ext>
            </a:extLst>
          </p:cNvPr>
          <p:cNvSpPr/>
          <p:nvPr/>
        </p:nvSpPr>
        <p:spPr>
          <a:xfrm rot="18234145">
            <a:off x="6860568" y="5264658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5CD6F65-E616-4B7C-8008-2EFA9A52133F}"/>
              </a:ext>
            </a:extLst>
          </p:cNvPr>
          <p:cNvSpPr/>
          <p:nvPr/>
        </p:nvSpPr>
        <p:spPr>
          <a:xfrm rot="18681119">
            <a:off x="4688171" y="5372660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377E35-39F3-41F4-8568-677AE1DEA6B5}"/>
              </a:ext>
            </a:extLst>
          </p:cNvPr>
          <p:cNvSpPr/>
          <p:nvPr/>
        </p:nvSpPr>
        <p:spPr>
          <a:xfrm>
            <a:off x="5467790" y="5739743"/>
            <a:ext cx="628209" cy="59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2FE3FF1-A7B9-4518-9C38-48FE95DD9892}"/>
              </a:ext>
            </a:extLst>
          </p:cNvPr>
          <p:cNvSpPr/>
          <p:nvPr/>
        </p:nvSpPr>
        <p:spPr>
          <a:xfrm rot="18234145">
            <a:off x="6860567" y="5755167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2DE2D52-02DA-41B3-9906-E57D8564E1E3}"/>
              </a:ext>
            </a:extLst>
          </p:cNvPr>
          <p:cNvSpPr txBox="1">
            <a:spLocks/>
          </p:cNvSpPr>
          <p:nvPr/>
        </p:nvSpPr>
        <p:spPr>
          <a:xfrm>
            <a:off x="10044335" y="1346216"/>
            <a:ext cx="1716256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H – edge channel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7B36130-72AE-4B24-A813-7847E7E4B05C}"/>
              </a:ext>
            </a:extLst>
          </p:cNvPr>
          <p:cNvSpPr txBox="1">
            <a:spLocks/>
          </p:cNvSpPr>
          <p:nvPr/>
        </p:nvSpPr>
        <p:spPr>
          <a:xfrm>
            <a:off x="10098260" y="4143343"/>
            <a:ext cx="1716256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V – edge channel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FC4A4C-D02D-4D9D-8DD0-2CD71896A16E}"/>
              </a:ext>
            </a:extLst>
          </p:cNvPr>
          <p:cNvSpPr/>
          <p:nvPr/>
        </p:nvSpPr>
        <p:spPr>
          <a:xfrm>
            <a:off x="7790980" y="5409989"/>
            <a:ext cx="2192496" cy="5964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543F04-7147-4FF8-9BCE-F00B02744E1E}"/>
              </a:ext>
            </a:extLst>
          </p:cNvPr>
          <p:cNvCxnSpPr/>
          <p:nvPr/>
        </p:nvCxnSpPr>
        <p:spPr>
          <a:xfrm flipV="1">
            <a:off x="9115865" y="5608206"/>
            <a:ext cx="192409" cy="1315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64A7CC-C84A-4327-A90A-93AB17A66A8E}"/>
              </a:ext>
            </a:extLst>
          </p:cNvPr>
          <p:cNvCxnSpPr/>
          <p:nvPr/>
        </p:nvCxnSpPr>
        <p:spPr>
          <a:xfrm flipV="1">
            <a:off x="8153489" y="5620027"/>
            <a:ext cx="192409" cy="1315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1655E8-64CF-48FA-829C-D1F2CC439450}"/>
              </a:ext>
            </a:extLst>
          </p:cNvPr>
          <p:cNvCxnSpPr/>
          <p:nvPr/>
        </p:nvCxnSpPr>
        <p:spPr>
          <a:xfrm flipV="1">
            <a:off x="9268265" y="5760606"/>
            <a:ext cx="192409" cy="1315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080BBA-B27D-47D9-9259-C9409159A058}"/>
              </a:ext>
            </a:extLst>
          </p:cNvPr>
          <p:cNvCxnSpPr>
            <a:cxnSpLocks/>
          </p:cNvCxnSpPr>
          <p:nvPr/>
        </p:nvCxnSpPr>
        <p:spPr>
          <a:xfrm flipV="1">
            <a:off x="8620320" y="5732493"/>
            <a:ext cx="192409" cy="1315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D7B4CB0-C4ED-41D4-AD6F-52337A2EE4AB}"/>
              </a:ext>
            </a:extLst>
          </p:cNvPr>
          <p:cNvSpPr txBox="1">
            <a:spLocks/>
          </p:cNvSpPr>
          <p:nvPr/>
        </p:nvSpPr>
        <p:spPr>
          <a:xfrm>
            <a:off x="10109983" y="5463218"/>
            <a:ext cx="1716256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45 deg. – edge channel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BAB39A-5FB1-4FE0-9C9D-E3486AC884DB}"/>
              </a:ext>
            </a:extLst>
          </p:cNvPr>
          <p:cNvSpPr/>
          <p:nvPr/>
        </p:nvSpPr>
        <p:spPr>
          <a:xfrm>
            <a:off x="7774565" y="6096963"/>
            <a:ext cx="2192496" cy="5964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FDB6C6-E51A-4D37-9CAC-086D59CE20EB}"/>
              </a:ext>
            </a:extLst>
          </p:cNvPr>
          <p:cNvCxnSpPr/>
          <p:nvPr/>
        </p:nvCxnSpPr>
        <p:spPr>
          <a:xfrm>
            <a:off x="8249693" y="6202934"/>
            <a:ext cx="96205" cy="114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1BAD43-CAFE-4D49-AE34-6745CE5DDAAF}"/>
              </a:ext>
            </a:extLst>
          </p:cNvPr>
          <p:cNvCxnSpPr/>
          <p:nvPr/>
        </p:nvCxnSpPr>
        <p:spPr>
          <a:xfrm>
            <a:off x="8978868" y="6256860"/>
            <a:ext cx="96205" cy="114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115215-E820-4087-8F49-B8F38FF6DBF1}"/>
              </a:ext>
            </a:extLst>
          </p:cNvPr>
          <p:cNvCxnSpPr/>
          <p:nvPr/>
        </p:nvCxnSpPr>
        <p:spPr>
          <a:xfrm>
            <a:off x="8613109" y="6397538"/>
            <a:ext cx="96205" cy="114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E04860-22A4-4ACC-9CDB-16737D02A37C}"/>
              </a:ext>
            </a:extLst>
          </p:cNvPr>
          <p:cNvCxnSpPr/>
          <p:nvPr/>
        </p:nvCxnSpPr>
        <p:spPr>
          <a:xfrm>
            <a:off x="9597846" y="6481944"/>
            <a:ext cx="96205" cy="114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2CCF42-87A6-41EC-9F11-A990EA3DA39E}"/>
              </a:ext>
            </a:extLst>
          </p:cNvPr>
          <p:cNvCxnSpPr/>
          <p:nvPr/>
        </p:nvCxnSpPr>
        <p:spPr>
          <a:xfrm>
            <a:off x="8078536" y="6369402"/>
            <a:ext cx="96205" cy="1143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B48179CC-067C-426C-9647-1355AEA10FF1}"/>
              </a:ext>
            </a:extLst>
          </p:cNvPr>
          <p:cNvSpPr txBox="1">
            <a:spLocks/>
          </p:cNvSpPr>
          <p:nvPr/>
        </p:nvSpPr>
        <p:spPr>
          <a:xfrm>
            <a:off x="10109983" y="6202934"/>
            <a:ext cx="1716256" cy="49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135 deg. – edge channel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02722A1-DAB7-4B95-B116-4E245612359E}"/>
              </a:ext>
            </a:extLst>
          </p:cNvPr>
          <p:cNvSpPr txBox="1">
            <a:spLocks/>
          </p:cNvSpPr>
          <p:nvPr/>
        </p:nvSpPr>
        <p:spPr>
          <a:xfrm>
            <a:off x="838200" y="5579908"/>
            <a:ext cx="3625362" cy="912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kernel will extract one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channel will have similar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features – divide into multiple channels.</a:t>
            </a:r>
          </a:p>
        </p:txBody>
      </p:sp>
    </p:spTree>
    <p:extLst>
      <p:ext uri="{BB962C8B-B14F-4D97-AF65-F5344CB8AC3E}">
        <p14:creationId xmlns:p14="http://schemas.microsoft.com/office/powerpoint/2010/main" val="377587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5FBA-309F-40CA-9C21-F49BB73D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rmAutofit/>
          </a:bodyPr>
          <a:lstStyle/>
          <a:p>
            <a:r>
              <a:rPr lang="en-US" sz="2400" dirty="0"/>
              <a:t>Let’s think of alphabets as features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5CA7C7-2AF4-4966-8223-88E4A5FA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028" y="1888588"/>
            <a:ext cx="5317588" cy="3671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27437B-D7F1-439E-A545-BE187E458FA8}"/>
              </a:ext>
            </a:extLst>
          </p:cNvPr>
          <p:cNvSpPr/>
          <p:nvPr/>
        </p:nvSpPr>
        <p:spPr>
          <a:xfrm>
            <a:off x="4909699" y="1420838"/>
            <a:ext cx="942462" cy="5964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‘a’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4473B-5A45-4629-9AEF-377AD970DC21}"/>
              </a:ext>
            </a:extLst>
          </p:cNvPr>
          <p:cNvSpPr/>
          <p:nvPr/>
        </p:nvSpPr>
        <p:spPr>
          <a:xfrm>
            <a:off x="4909698" y="2256471"/>
            <a:ext cx="942462" cy="5964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‘b’ 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9B06C-5A64-44DD-A2FB-6942AFB085FA}"/>
              </a:ext>
            </a:extLst>
          </p:cNvPr>
          <p:cNvSpPr/>
          <p:nvPr/>
        </p:nvSpPr>
        <p:spPr>
          <a:xfrm>
            <a:off x="4909697" y="4595892"/>
            <a:ext cx="942462" cy="5964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‘z’ kernel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B980200-87CC-45E7-A9C0-2611A68A0FD1}"/>
              </a:ext>
            </a:extLst>
          </p:cNvPr>
          <p:cNvSpPr/>
          <p:nvPr/>
        </p:nvSpPr>
        <p:spPr>
          <a:xfrm rot="15523570">
            <a:off x="4205346" y="1853188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75BAA80-1D63-483A-9E47-58B5A5DB7B0E}"/>
              </a:ext>
            </a:extLst>
          </p:cNvPr>
          <p:cNvSpPr/>
          <p:nvPr/>
        </p:nvSpPr>
        <p:spPr>
          <a:xfrm rot="15523570">
            <a:off x="4318854" y="2560432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7BDF3A-447C-4A15-9A78-8E73B695B8D8}"/>
              </a:ext>
            </a:extLst>
          </p:cNvPr>
          <p:cNvSpPr/>
          <p:nvPr/>
        </p:nvSpPr>
        <p:spPr>
          <a:xfrm rot="17453099">
            <a:off x="4196272" y="4459928"/>
            <a:ext cx="225083" cy="490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8064C-E78A-48FB-A00A-10BE17703935}"/>
              </a:ext>
            </a:extLst>
          </p:cNvPr>
          <p:cNvSpPr/>
          <p:nvPr/>
        </p:nvSpPr>
        <p:spPr>
          <a:xfrm>
            <a:off x="6386733" y="998809"/>
            <a:ext cx="2504049" cy="9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all ‘a’s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3F69B0-A1B0-41C5-9BD5-53B798DC9A0D}"/>
              </a:ext>
            </a:extLst>
          </p:cNvPr>
          <p:cNvSpPr/>
          <p:nvPr/>
        </p:nvSpPr>
        <p:spPr>
          <a:xfrm>
            <a:off x="6386733" y="2403496"/>
            <a:ext cx="2504049" cy="9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all ‘b’s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765CB-435F-4FBB-B773-91C9E9177956}"/>
              </a:ext>
            </a:extLst>
          </p:cNvPr>
          <p:cNvSpPr/>
          <p:nvPr/>
        </p:nvSpPr>
        <p:spPr>
          <a:xfrm>
            <a:off x="6386732" y="4444675"/>
            <a:ext cx="2504049" cy="98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all ‘z’s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64846D2-B06A-429B-9232-317A2AC566F0}"/>
              </a:ext>
            </a:extLst>
          </p:cNvPr>
          <p:cNvSpPr/>
          <p:nvPr/>
        </p:nvSpPr>
        <p:spPr>
          <a:xfrm>
            <a:off x="8820441" y="858130"/>
            <a:ext cx="929712" cy="4702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BC9CC10-C135-4B49-8311-91BA74CF12A9}"/>
              </a:ext>
            </a:extLst>
          </p:cNvPr>
          <p:cNvSpPr txBox="1">
            <a:spLocks/>
          </p:cNvSpPr>
          <p:nvPr/>
        </p:nvSpPr>
        <p:spPr>
          <a:xfrm>
            <a:off x="9750153" y="1547446"/>
            <a:ext cx="2504049" cy="34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divide the image into as many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of kernels will depend on the complexity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complex images will require more features and hence more kernels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C7E27-39F0-4ACB-AD39-E106CA0518A6}"/>
              </a:ext>
            </a:extLst>
          </p:cNvPr>
          <p:cNvSpPr/>
          <p:nvPr/>
        </p:nvSpPr>
        <p:spPr>
          <a:xfrm>
            <a:off x="2703413" y="6010682"/>
            <a:ext cx="5125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"/>
              </a:rPr>
              <a:t> </a:t>
            </a:r>
            <a:r>
              <a:rPr lang="en-US" b="0" i="0" u="sng" dirty="0">
                <a:solidFill>
                  <a:srgbClr val="2D3B45"/>
                </a:solidFill>
                <a:effectLst/>
                <a:latin typeface="Lato"/>
                <a:hlinkClick r:id="rId3"/>
              </a:rPr>
              <a:t>http://scs.ryerson.ca/~aharley/vis/conv/flat.html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6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1DD6-A521-472A-AC3C-F1442678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921"/>
            <a:ext cx="10515600" cy="577411"/>
          </a:xfrm>
        </p:spPr>
        <p:txBody>
          <a:bodyPr>
            <a:normAutofit/>
          </a:bodyPr>
          <a:lstStyle/>
          <a:p>
            <a:r>
              <a:rPr lang="en-US" sz="2800" dirty="0"/>
              <a:t>Kernel values??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78E2B4-D759-4531-A2DE-A69487EA7FED}"/>
              </a:ext>
            </a:extLst>
          </p:cNvPr>
          <p:cNvSpPr/>
          <p:nvPr/>
        </p:nvSpPr>
        <p:spPr>
          <a:xfrm>
            <a:off x="7478006" y="962912"/>
            <a:ext cx="3207435" cy="12520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kernel values for V-edge, H-edge etc.?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9AD6EA-67FD-443D-B819-EC8686910E70}"/>
              </a:ext>
            </a:extLst>
          </p:cNvPr>
          <p:cNvSpPr/>
          <p:nvPr/>
        </p:nvSpPr>
        <p:spPr>
          <a:xfrm>
            <a:off x="4073476" y="3125416"/>
            <a:ext cx="3207435" cy="12520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all edges/features to consider?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58F3DC-09F9-4420-BD30-2CAB3350511C}"/>
              </a:ext>
            </a:extLst>
          </p:cNvPr>
          <p:cNvSpPr/>
          <p:nvPr/>
        </p:nvSpPr>
        <p:spPr>
          <a:xfrm>
            <a:off x="8811066" y="4961655"/>
            <a:ext cx="3207435" cy="125202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simple/complex features should be?</a:t>
            </a:r>
          </a:p>
        </p:txBody>
      </p:sp>
      <p:pic>
        <p:nvPicPr>
          <p:cNvPr id="1028" name="Picture 4" descr="Image result for thinking person">
            <a:extLst>
              <a:ext uri="{FF2B5EF4-FFF2-40B4-BE49-F238E27FC236}">
                <a16:creationId xmlns:a16="http://schemas.microsoft.com/office/drawing/2014/main" id="{D035C3FC-996B-4711-93F4-7C64518D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02" y="2675655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FBE280D6-A530-4CD7-9353-5D8FAA59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" y="1588924"/>
            <a:ext cx="3467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7BD1-3C50-4DE9-AEA3-441A3F64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/>
          </a:bodyPr>
          <a:lstStyle/>
          <a:p>
            <a:r>
              <a:rPr lang="en-US" sz="2800" dirty="0"/>
              <a:t>Kernel values – we train them</a:t>
            </a:r>
          </a:p>
        </p:txBody>
      </p:sp>
      <p:pic>
        <p:nvPicPr>
          <p:cNvPr id="2052" name="Picture 4" descr="Image result for convolutional neural network">
            <a:extLst>
              <a:ext uri="{FF2B5EF4-FFF2-40B4-BE49-F238E27FC236}">
                <a16:creationId xmlns:a16="http://schemas.microsoft.com/office/drawing/2014/main" id="{20A192EC-A887-4999-92BF-15D4997D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0424"/>
            <a:ext cx="10515600" cy="38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3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82C5-70FD-4555-B0B4-DAB88ABA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04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Can you imagine this happening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76EFB-0BF9-4B7B-BB4E-7141EA6BA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54" y="984518"/>
            <a:ext cx="5734050" cy="322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84F63-0E40-4F06-A677-B22E22E26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79" y="4416425"/>
            <a:ext cx="5943600" cy="20764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D43851-EE67-4A4F-BDBA-D6D06CDF9248}"/>
              </a:ext>
            </a:extLst>
          </p:cNvPr>
          <p:cNvSpPr txBox="1">
            <a:spLocks/>
          </p:cNvSpPr>
          <p:nvPr/>
        </p:nvSpPr>
        <p:spPr>
          <a:xfrm>
            <a:off x="838200" y="984518"/>
            <a:ext cx="3625362" cy="5508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Initial layers will extract simple features(edges/gradients)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Middle layers will combine simple features to make patterns/parts of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layers will combine middle level features to get objects and then finally detecting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features can be same for different kinds of objects.</a:t>
            </a:r>
          </a:p>
        </p:txBody>
      </p:sp>
    </p:spTree>
    <p:extLst>
      <p:ext uri="{BB962C8B-B14F-4D97-AF65-F5344CB8AC3E}">
        <p14:creationId xmlns:p14="http://schemas.microsoft.com/office/powerpoint/2010/main" val="22125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FFBD-0EFD-4139-AF14-8E66CB7F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6733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074DB34-40F6-4A06-A8BA-4269BC8EA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25"/>
            <a:ext cx="6191250" cy="3486150"/>
          </a:xfrm>
          <a:prstGeom prst="rect">
            <a:avLst/>
          </a:prstGeom>
        </p:spPr>
      </p:pic>
      <p:pic>
        <p:nvPicPr>
          <p:cNvPr id="7" name="Picture 6" descr="A clock mounted to the side&#10;&#10;Description automatically generated">
            <a:extLst>
              <a:ext uri="{FF2B5EF4-FFF2-40B4-BE49-F238E27FC236}">
                <a16:creationId xmlns:a16="http://schemas.microsoft.com/office/drawing/2014/main" id="{74A1201E-AC5E-4DA2-90C5-E1A9FE7D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02" y="2964767"/>
            <a:ext cx="5095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557</Words>
  <Application>Microsoft Office PowerPoint</Application>
  <PresentationFormat>Widescreen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Office Theme</vt:lpstr>
      <vt:lpstr>Basics</vt:lpstr>
      <vt:lpstr>Building the intuition</vt:lpstr>
      <vt:lpstr>COMPLEX THINGS ARE BUILT FROM SMALL FEATURES</vt:lpstr>
      <vt:lpstr>Kernels/Feature extractors And Channels/feature maps</vt:lpstr>
      <vt:lpstr>Let’s think of alphabets as features</vt:lpstr>
      <vt:lpstr>Kernel values??</vt:lpstr>
      <vt:lpstr>Kernel values – we train them</vt:lpstr>
      <vt:lpstr>Can you imagine this happening</vt:lpstr>
      <vt:lpstr>Convolution</vt:lpstr>
      <vt:lpstr>Convolution through numbers</vt:lpstr>
      <vt:lpstr>Understanding Dimensions</vt:lpstr>
      <vt:lpstr>Multi channel convolution</vt:lpstr>
      <vt:lpstr>Receptive Field</vt:lpstr>
      <vt:lpstr>How many layers to add?</vt:lpstr>
      <vt:lpstr>PowerPoint Presentation</vt:lpstr>
      <vt:lpstr>Max Pooling</vt:lpstr>
      <vt:lpstr>Where to add MP</vt:lpstr>
      <vt:lpstr>Reducing # channels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Jain</dc:creator>
  <cp:lastModifiedBy>Pratik Jain</cp:lastModifiedBy>
  <cp:revision>153</cp:revision>
  <dcterms:created xsi:type="dcterms:W3CDTF">2019-07-23T06:48:07Z</dcterms:created>
  <dcterms:modified xsi:type="dcterms:W3CDTF">2019-07-25T04:40:25Z</dcterms:modified>
</cp:coreProperties>
</file>